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8A13F-D28D-46F7-87C3-D792D49E8642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D2D70-DCF1-4148-80B1-3CF5C81C52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5366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Úzis</a:t>
            </a:r>
            <a:r>
              <a:rPr lang="cs-CZ" dirty="0" smtClean="0"/>
              <a:t> = ústav zdravotnických informací a statistiky </a:t>
            </a:r>
            <a:r>
              <a:rPr lang="cs-CZ" dirty="0" err="1" smtClean="0"/>
              <a:t>Čr</a:t>
            </a:r>
            <a:r>
              <a:rPr lang="cs-CZ" dirty="0" smtClean="0"/>
              <a:t>; zcela dominantní díl práce bývalá OK – překontrolovat, sjednotit, zjistit, zda jsou navrhované poznámky</a:t>
            </a:r>
            <a:r>
              <a:rPr lang="cs-CZ" baseline="0" dirty="0" smtClean="0"/>
              <a:t> a změny zaneseny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577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Sekce klinické logopedie slovenské společnosti </a:t>
            </a:r>
            <a:r>
              <a:rPr lang="cs-CZ" dirty="0" err="1" smtClean="0"/>
              <a:t>otorynolaryngologie</a:t>
            </a:r>
            <a:r>
              <a:rPr lang="cs-CZ" dirty="0" smtClean="0"/>
              <a:t>, sjednocen</a:t>
            </a:r>
            <a:r>
              <a:rPr lang="cs-CZ" baseline="0" dirty="0" smtClean="0"/>
              <a:t> velmi užitečné – setkáváme na konferencích, publikujeme ve stejných odborných časopisech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3991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</a:t>
            </a:r>
            <a:r>
              <a:rPr lang="cs-CZ" baseline="0" dirty="0" smtClean="0"/>
              <a:t> lepší orientaci v rozdílech mezi MKN-10 a MKN-11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347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Zákl</a:t>
            </a:r>
            <a:r>
              <a:rPr lang="cs-CZ" dirty="0" smtClean="0"/>
              <a:t> </a:t>
            </a:r>
            <a:r>
              <a:rPr lang="cs-CZ" dirty="0" err="1" smtClean="0"/>
              <a:t>info</a:t>
            </a:r>
            <a:r>
              <a:rPr lang="cs-CZ" dirty="0" smtClean="0"/>
              <a:t> – kdy vejde v platnost, odkaz</a:t>
            </a:r>
            <a:r>
              <a:rPr lang="cs-CZ" baseline="0" dirty="0" smtClean="0"/>
              <a:t> na současnou podobu</a:t>
            </a:r>
          </a:p>
          <a:p>
            <a:r>
              <a:rPr lang="cs-CZ" baseline="0" dirty="0" smtClean="0"/>
              <a:t>OVJ – celkové příznaky nebo klinické nálezy (MG.44.1) =&gt; zpoždění dosažení předpokládaného fyziologického stadia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6075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Odráží změny v uvažování</a:t>
            </a:r>
            <a:r>
              <a:rPr lang="cs-CZ" baseline="0" dirty="0" smtClean="0"/>
              <a:t> o kombinaci </a:t>
            </a:r>
            <a:r>
              <a:rPr lang="cs-CZ" baseline="0" dirty="0" err="1" smtClean="0"/>
              <a:t>neurovývojových</a:t>
            </a:r>
            <a:r>
              <a:rPr lang="cs-CZ" baseline="0" dirty="0" smtClean="0"/>
              <a:t> – </a:t>
            </a:r>
            <a:r>
              <a:rPr lang="cs-CZ" baseline="0" dirty="0" err="1" smtClean="0"/>
              <a:t>např.vývojová</a:t>
            </a:r>
            <a:r>
              <a:rPr lang="cs-CZ" baseline="0" dirty="0" smtClean="0"/>
              <a:t> porucha intelektu může být kombinována s vývojovou poruchou jazyka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6661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Terminologie MKN-10 se jeví zastaralá, ale MKN-11 ještě nevyšla v platnost</a:t>
            </a:r>
            <a:r>
              <a:rPr lang="cs-CZ" baseline="0" dirty="0" smtClean="0"/>
              <a:t> =&gt; uvádíme názvy dle MKN-11 a do závorky názvy dle MKN-10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292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NIKEZ – národní institut kvality a excelence zdravotnictví,</a:t>
            </a:r>
            <a:r>
              <a:rPr lang="cs-CZ" baseline="0" dirty="0" smtClean="0"/>
              <a:t> OD =&gt; doporučení konkrétních kroků při dg a terapii VD, Aktualizace =&gt; v souladu s novými vědeckými poznatky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3430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Jsme nadále připraveni odborně spolupracovat s </a:t>
            </a:r>
            <a:r>
              <a:rPr lang="cs-CZ" smtClean="0"/>
              <a:t>radou AKL ČR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D2D70-DCF1-4148-80B1-3CF5C81C520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84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84FEE4-79B6-4C68-B871-F54F4D4C3289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8AE4FD-D89E-4408-A1EB-9CD2CD931185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Činnost odborné komise AKL ČR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Alžběta Zemánková</a:t>
            </a:r>
          </a:p>
        </p:txBody>
      </p:sp>
    </p:spTree>
    <p:extLst>
      <p:ext uri="{BB962C8B-B14F-4D97-AF65-F5344CB8AC3E}">
        <p14:creationId xmlns:p14="http://schemas.microsoft.com/office/powerpoint/2010/main" val="3027558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7242048" cy="1143000"/>
          </a:xfrm>
        </p:spPr>
        <p:txBody>
          <a:bodyPr/>
          <a:lstStyle/>
          <a:p>
            <a:r>
              <a:rPr lang="cs-CZ" dirty="0" smtClean="0"/>
              <a:t>Děkuji za pozornost </a:t>
            </a:r>
            <a:r>
              <a:rPr lang="cs-CZ" dirty="0" smtClean="0">
                <a:sym typeface="Wingdings" panose="05000000000000000000" pitchFamily="2" charset="2"/>
              </a:rPr>
              <a:t>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006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Kontrola překladu mkn-11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Dg relevantní pro </a:t>
            </a:r>
            <a:r>
              <a:rPr lang="cs-CZ" dirty="0" smtClean="0"/>
              <a:t>KL</a:t>
            </a:r>
          </a:p>
          <a:p>
            <a:r>
              <a:rPr lang="cs-CZ" dirty="0"/>
              <a:t>Současná odborná </a:t>
            </a:r>
            <a:r>
              <a:rPr lang="cs-CZ" dirty="0" smtClean="0"/>
              <a:t>terminologie</a:t>
            </a:r>
            <a:endParaRPr lang="cs-CZ" dirty="0" smtClean="0"/>
          </a:p>
          <a:p>
            <a:r>
              <a:rPr lang="cs-CZ" dirty="0" smtClean="0"/>
              <a:t>Návaznost na práci bývalé OK AKL ČR</a:t>
            </a:r>
          </a:p>
          <a:p>
            <a:r>
              <a:rPr lang="cs-CZ" dirty="0" smtClean="0"/>
              <a:t>Komunikace </a:t>
            </a:r>
            <a:r>
              <a:rPr lang="cs-CZ" dirty="0" smtClean="0"/>
              <a:t>s ÚZIS ČR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3873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Spolupráce se </a:t>
            </a:r>
            <a:r>
              <a:rPr lang="cs-CZ" dirty="0" err="1" smtClean="0"/>
              <a:t>skl</a:t>
            </a:r>
            <a:r>
              <a:rPr lang="cs-CZ" dirty="0" smtClean="0"/>
              <a:t> </a:t>
            </a:r>
            <a:r>
              <a:rPr lang="cs-CZ" dirty="0" err="1" smtClean="0"/>
              <a:t>sso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Mgr. et Mgr. Silvia </a:t>
            </a:r>
            <a:r>
              <a:rPr lang="cs-CZ" dirty="0" err="1" smtClean="0"/>
              <a:t>Adzimová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Sjednocení </a:t>
            </a:r>
            <a:r>
              <a:rPr lang="cs-CZ" dirty="0" smtClean="0"/>
              <a:t>terminologie</a:t>
            </a:r>
            <a:r>
              <a:rPr lang="cs-CZ" dirty="0" smtClean="0"/>
              <a:t> </a:t>
            </a:r>
            <a:r>
              <a:rPr lang="cs-CZ" dirty="0" smtClean="0"/>
              <a:t>MKN-11 a MKCH-11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272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mkn-10 </a:t>
            </a:r>
            <a:r>
              <a:rPr lang="cs-CZ" sz="2400" dirty="0" smtClean="0"/>
              <a:t>x</a:t>
            </a:r>
            <a:r>
              <a:rPr lang="cs-CZ" dirty="0" smtClean="0"/>
              <a:t> MKN-11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Dokumenty pro členy AKL</a:t>
            </a:r>
          </a:p>
          <a:p>
            <a:pPr marL="0" indent="0">
              <a:buNone/>
            </a:pPr>
            <a:endParaRPr lang="cs-CZ" dirty="0" smtClean="0"/>
          </a:p>
          <a:p>
            <a:pPr lvl="1"/>
            <a:r>
              <a:rPr lang="cs-CZ" dirty="0" err="1" smtClean="0"/>
              <a:t>Vyjadření</a:t>
            </a:r>
            <a:r>
              <a:rPr lang="cs-CZ" dirty="0" smtClean="0"/>
              <a:t> OK k MKN-11 =&gt; změny </a:t>
            </a:r>
            <a:r>
              <a:rPr lang="cs-CZ" dirty="0"/>
              <a:t>v MKN-11 oproti MKN-10 </a:t>
            </a:r>
            <a:endParaRPr lang="cs-CZ" dirty="0" smtClean="0"/>
          </a:p>
          <a:p>
            <a:pPr marL="292608" lvl="1" indent="0">
              <a:buNone/>
            </a:pPr>
            <a:endParaRPr lang="cs-CZ" dirty="0" smtClean="0"/>
          </a:p>
          <a:p>
            <a:pPr lvl="1"/>
            <a:r>
              <a:rPr lang="cs-CZ" dirty="0" smtClean="0"/>
              <a:t>Tabulka – kódování dg jednotek</a:t>
            </a:r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marL="246888" lvl="1" indent="0">
              <a:buNone/>
            </a:pPr>
            <a:r>
              <a:rPr lang="cs-CZ" dirty="0" smtClean="0"/>
              <a:t>=&gt; dostupné: https</a:t>
            </a:r>
            <a:r>
              <a:rPr lang="cs-CZ" dirty="0"/>
              <a:t>://www.klinickalogopedie.cz/</a:t>
            </a:r>
          </a:p>
        </p:txBody>
      </p:sp>
    </p:spTree>
    <p:extLst>
      <p:ext uri="{BB962C8B-B14F-4D97-AF65-F5344CB8AC3E}">
        <p14:creationId xmlns:p14="http://schemas.microsoft.com/office/powerpoint/2010/main" val="227729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Vyjádření ok k mkn-11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Základní informace</a:t>
            </a:r>
          </a:p>
          <a:p>
            <a:r>
              <a:rPr lang="cs-CZ" dirty="0" smtClean="0"/>
              <a:t>Změny v terminologii</a:t>
            </a:r>
          </a:p>
          <a:p>
            <a:pPr lvl="1"/>
            <a:r>
              <a:rPr lang="cs-CZ" dirty="0" smtClean="0"/>
              <a:t>Jazyk x řeč</a:t>
            </a:r>
          </a:p>
          <a:p>
            <a:pPr lvl="1"/>
            <a:r>
              <a:rPr lang="cs-CZ" dirty="0" smtClean="0"/>
              <a:t>Neurovývojové poruchy</a:t>
            </a:r>
          </a:p>
          <a:p>
            <a:r>
              <a:rPr lang="cs-CZ" dirty="0" smtClean="0"/>
              <a:t>Změny dg jednotek</a:t>
            </a:r>
          </a:p>
          <a:p>
            <a:pPr lvl="1"/>
            <a:r>
              <a:rPr lang="cs-CZ" dirty="0" smtClean="0"/>
              <a:t>MKN-10 F84.5 Aspergerův syndrom</a:t>
            </a:r>
          </a:p>
          <a:p>
            <a:pPr lvl="1"/>
            <a:r>
              <a:rPr lang="cs-CZ" dirty="0" smtClean="0"/>
              <a:t>MKN-11 6A01.22 VPJ s narušením převážně pragmatického jazyka</a:t>
            </a:r>
          </a:p>
          <a:p>
            <a:r>
              <a:rPr lang="cs-CZ" dirty="0" smtClean="0"/>
              <a:t>Změny struktury klasifikace</a:t>
            </a:r>
          </a:p>
          <a:p>
            <a:r>
              <a:rPr lang="cs-CZ" dirty="0" smtClean="0"/>
              <a:t>Doporučení, jak nazývat dg jednotky (MKN-10 x MKN-11)</a:t>
            </a:r>
          </a:p>
          <a:p>
            <a:pPr marL="292608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814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r>
              <a:rPr lang="cs-CZ" sz="3200" dirty="0" smtClean="0"/>
              <a:t>Změny struktury klasifikace mkn-10 </a:t>
            </a:r>
            <a:r>
              <a:rPr lang="cs-CZ" sz="3200" cap="none" dirty="0" smtClean="0"/>
              <a:t>x</a:t>
            </a:r>
            <a:r>
              <a:rPr lang="cs-CZ" sz="3200" dirty="0" smtClean="0"/>
              <a:t> MKN-11</a:t>
            </a:r>
            <a:endParaRPr lang="cs-CZ" sz="32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MKN-10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MKN-11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12776"/>
            <a:ext cx="3520440" cy="4413864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cs-CZ" sz="2100" dirty="0"/>
              <a:t>Mentální retardace </a:t>
            </a:r>
            <a:r>
              <a:rPr lang="cs-CZ" sz="2100" dirty="0" smtClean="0"/>
              <a:t>F70-F79</a:t>
            </a:r>
          </a:p>
          <a:p>
            <a:r>
              <a:rPr lang="cs-CZ" sz="2100" dirty="0" smtClean="0"/>
              <a:t>Poruchy </a:t>
            </a:r>
            <a:r>
              <a:rPr lang="cs-CZ" sz="2100" dirty="0"/>
              <a:t>psychického </a:t>
            </a:r>
            <a:r>
              <a:rPr lang="cs-CZ" sz="2100" dirty="0" smtClean="0"/>
              <a:t>vývoje F80-F89</a:t>
            </a:r>
          </a:p>
          <a:p>
            <a:pPr lvl="1"/>
            <a:r>
              <a:rPr lang="cs-CZ" sz="1900" dirty="0" smtClean="0"/>
              <a:t>F80 Specifické vývojové poruchy řeči a jazyka</a:t>
            </a:r>
          </a:p>
          <a:p>
            <a:pPr lvl="1"/>
            <a:r>
              <a:rPr lang="cs-CZ" sz="1900" dirty="0" smtClean="0"/>
              <a:t>F81Specifické vývojové poruchy školních dovedností</a:t>
            </a:r>
          </a:p>
          <a:p>
            <a:pPr lvl="1"/>
            <a:r>
              <a:rPr lang="cs-CZ" sz="1900" dirty="0" smtClean="0"/>
              <a:t>F82 Specifická vývojová porucha motorických funkcí</a:t>
            </a:r>
          </a:p>
          <a:p>
            <a:pPr lvl="1"/>
            <a:r>
              <a:rPr lang="cs-CZ" sz="1900" dirty="0" smtClean="0"/>
              <a:t>F84 </a:t>
            </a:r>
            <a:r>
              <a:rPr lang="cs-CZ" sz="1900" dirty="0" err="1" smtClean="0"/>
              <a:t>Pervazivní</a:t>
            </a:r>
            <a:r>
              <a:rPr lang="cs-CZ" sz="1900" dirty="0" smtClean="0"/>
              <a:t> vývojové poruchy</a:t>
            </a:r>
          </a:p>
          <a:p>
            <a:r>
              <a:rPr lang="cs-CZ" sz="2100" dirty="0"/>
              <a:t>MKN-10: Poruchy chování a emocí s obvyklým nástupem v dětství a dospívání </a:t>
            </a:r>
            <a:r>
              <a:rPr lang="cs-CZ" sz="2100" dirty="0" smtClean="0"/>
              <a:t>F90-F98</a:t>
            </a:r>
          </a:p>
          <a:p>
            <a:pPr lvl="1"/>
            <a:r>
              <a:rPr lang="cs-CZ" sz="1900" dirty="0" smtClean="0"/>
              <a:t>F90 Hyperkinetické poruchy</a:t>
            </a:r>
          </a:p>
          <a:p>
            <a:pPr lvl="1"/>
            <a:r>
              <a:rPr lang="cs-CZ" sz="1900" dirty="0" smtClean="0"/>
              <a:t>F98.5 Koktavost</a:t>
            </a:r>
          </a:p>
          <a:p>
            <a:pPr lvl="1"/>
            <a:r>
              <a:rPr lang="cs-CZ" sz="1900" dirty="0" smtClean="0"/>
              <a:t>F98.6 Brebtavost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>
          <a:xfrm>
            <a:off x="4178808" y="1412776"/>
            <a:ext cx="3520440" cy="4413864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cs-CZ" dirty="0" smtClean="0"/>
              <a:t>Neurovývojové poruchy</a:t>
            </a:r>
          </a:p>
          <a:p>
            <a:pPr lvl="1"/>
            <a:r>
              <a:rPr lang="cs-CZ" dirty="0" smtClean="0"/>
              <a:t>6A00: Poruchy vývoje intelektu</a:t>
            </a:r>
          </a:p>
          <a:p>
            <a:pPr lvl="1"/>
            <a:r>
              <a:rPr lang="cs-CZ" dirty="0" smtClean="0"/>
              <a:t>6A01: Vývojové poruchy řeči nebo jazyka</a:t>
            </a:r>
          </a:p>
          <a:p>
            <a:pPr lvl="1"/>
            <a:r>
              <a:rPr lang="cs-CZ" dirty="0" smtClean="0"/>
              <a:t>6A02: Poruchy autistického spektra</a:t>
            </a:r>
          </a:p>
          <a:p>
            <a:pPr lvl="1"/>
            <a:r>
              <a:rPr lang="cs-CZ" dirty="0" smtClean="0"/>
              <a:t>6A03: Vývojové poruchy učení</a:t>
            </a:r>
          </a:p>
          <a:p>
            <a:pPr lvl="1"/>
            <a:r>
              <a:rPr lang="cs-CZ" dirty="0" smtClean="0"/>
              <a:t>6A04: Vývojová porucha motorické koordinace</a:t>
            </a:r>
          </a:p>
          <a:p>
            <a:pPr lvl="1"/>
            <a:r>
              <a:rPr lang="cs-CZ" dirty="0" smtClean="0"/>
              <a:t>6A05: Poruchy pozornosti s hyperaktivitou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9782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Doporučení OK – </a:t>
            </a:r>
            <a:r>
              <a:rPr lang="cs-CZ" cap="none" dirty="0" smtClean="0"/>
              <a:t>názvy dg jednotek</a:t>
            </a:r>
            <a:endParaRPr lang="cs-CZ" cap="none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Používat terminologii MKN-11</a:t>
            </a:r>
          </a:p>
          <a:p>
            <a:pPr marL="0" indent="0">
              <a:buNone/>
            </a:pPr>
            <a:endParaRPr lang="cs-CZ" b="1" dirty="0" smtClean="0"/>
          </a:p>
          <a:p>
            <a:r>
              <a:rPr lang="cs-CZ" b="1" dirty="0" smtClean="0"/>
              <a:t>Název dle MKN-11 (název dle MKN-10)</a:t>
            </a:r>
          </a:p>
          <a:p>
            <a:pPr marL="0" indent="0">
              <a:buNone/>
            </a:pPr>
            <a:endParaRPr lang="cs-CZ" b="1" i="1" dirty="0" smtClean="0"/>
          </a:p>
          <a:p>
            <a:pPr marL="0" indent="0">
              <a:buNone/>
            </a:pPr>
            <a:endParaRPr lang="cs-CZ" b="1" i="1" dirty="0"/>
          </a:p>
          <a:p>
            <a:pPr marL="0" indent="0">
              <a:buNone/>
            </a:pPr>
            <a:r>
              <a:rPr lang="cs-CZ" b="1" i="1" dirty="0" smtClean="0"/>
              <a:t>Např</a:t>
            </a:r>
            <a:r>
              <a:rPr lang="cs-CZ" b="1" i="1" dirty="0"/>
              <a:t>. 6A01.0 Vývojová porucha zvukové podoby řeči (dle MKN-10 F80.0 Specifická porucha artikulace řeči</a:t>
            </a:r>
            <a:r>
              <a:rPr lang="cs-CZ" b="1" i="1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4146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Tabulka – kódování dg jednotek - </a:t>
            </a:r>
            <a:r>
              <a:rPr lang="cs-CZ" cap="none" dirty="0" smtClean="0"/>
              <a:t>ukázka</a:t>
            </a:r>
            <a:endParaRPr lang="cs-CZ" cap="none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489731"/>
              </p:ext>
            </p:extLst>
          </p:nvPr>
        </p:nvGraphicFramePr>
        <p:xfrm>
          <a:off x="539552" y="1556792"/>
          <a:ext cx="7239001" cy="2974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8344"/>
                <a:gridCol w="1813969"/>
                <a:gridCol w="1808344"/>
                <a:gridCol w="1808344"/>
              </a:tblGrid>
              <a:tr h="21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MKN-10</a:t>
                      </a:r>
                      <a:endParaRPr lang="cs-CZ" sz="105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accent1"/>
                          </a:solidFill>
                          <a:effectLst/>
                        </a:rPr>
                        <a:t>MKN-11</a:t>
                      </a:r>
                      <a:endParaRPr lang="cs-CZ" sz="105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ZAHRNUTÉ PORUCHY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B050"/>
                          </a:solidFill>
                          <a:effectLst/>
                        </a:rPr>
                        <a:t>UŽÍVANÝ KÓD dg + TERAPIE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19776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accent1"/>
                          </a:solidFill>
                          <a:effectLst/>
                        </a:rPr>
                        <a:t>6A01 VÝVOJOVÉ PORUCHY ŘEČI NEBO JAZYKA</a:t>
                      </a:r>
                      <a:endParaRPr lang="cs-CZ" sz="105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5538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chemeClr val="accent1"/>
                          </a:solidFill>
                          <a:effectLst/>
                        </a:rPr>
                        <a:t>6A01.0 VÝVOJOVÁ PORUCHA ZVUKOVÉ PODOBY ŘEČI</a:t>
                      </a:r>
                      <a:endParaRPr lang="cs-CZ" sz="11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86100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 80.0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Specifická porucha artikulace řeči</a:t>
                      </a:r>
                      <a:endParaRPr lang="cs-CZ" sz="105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1"/>
                          </a:solidFill>
                          <a:effectLst/>
                        </a:rPr>
                        <a:t>6A01.0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1"/>
                          </a:solidFill>
                          <a:effectLst/>
                        </a:rPr>
                        <a:t>Vývojová porucha zvukové podoby řeči</a:t>
                      </a:r>
                      <a:endParaRPr lang="cs-CZ" sz="105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artikulační porucha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72211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2861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artikulační porucha na podkladě poruchy </a:t>
                      </a:r>
                      <a:r>
                        <a:rPr lang="cs-CZ" sz="10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orofaciální</a:t>
                      </a: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myologie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72215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28302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opožděný vývoj fonologické diferenciace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72215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27944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konstantní fonologická porucha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72215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28354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nekonstantní fonologická porucha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72215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28763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vývojová verbální dyspraxie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72213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67379"/>
              </p:ext>
            </p:extLst>
          </p:nvPr>
        </p:nvGraphicFramePr>
        <p:xfrm>
          <a:off x="539552" y="4437112"/>
          <a:ext cx="7239000" cy="21990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4120"/>
                <a:gridCol w="1815380"/>
                <a:gridCol w="1809750"/>
                <a:gridCol w="1809750"/>
              </a:tblGrid>
              <a:tr h="22739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chemeClr val="accent1"/>
                          </a:solidFill>
                          <a:effectLst/>
                        </a:rPr>
                        <a:t>6A01.2 VÝVOJOVÁ PORUCHA JAZYKA</a:t>
                      </a:r>
                      <a:endParaRPr lang="cs-CZ" sz="11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43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 80.1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Expresivní porucha řeči</a:t>
                      </a:r>
                      <a:endParaRPr lang="cs-CZ" sz="105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1"/>
                          </a:solidFill>
                          <a:effectLst/>
                        </a:rPr>
                        <a:t>6A01.21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chemeClr val="accent1"/>
                          </a:solidFill>
                          <a:effectLst/>
                        </a:rPr>
                        <a:t>Vývojová porucha jazyka s narušením převážně expresivního jazyka</a:t>
                      </a:r>
                      <a:endParaRPr lang="cs-CZ" sz="100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vývojová dysfázie expresivní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72213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653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 80.2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Receptivní porucha řeči</a:t>
                      </a:r>
                      <a:endParaRPr lang="cs-CZ" sz="105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1"/>
                          </a:solidFill>
                          <a:effectLst/>
                        </a:rPr>
                        <a:t>6A01.20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chemeClr val="accent1"/>
                          </a:solidFill>
                          <a:effectLst/>
                        </a:rPr>
                        <a:t>Vývojová porucha jazyka s narušením receptivního a expresivního jazyka</a:t>
                      </a:r>
                      <a:endParaRPr lang="cs-CZ" sz="100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vývojová dysfázie smíšená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B050"/>
                          </a:solidFill>
                          <a:effectLst/>
                        </a:rPr>
                        <a:t>72213</a:t>
                      </a:r>
                      <a:endParaRPr lang="cs-CZ" sz="105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  <a:tr h="647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>
                          <a:effectLst/>
                        </a:rPr>
                        <a:t>-</a:t>
                      </a:r>
                      <a:endParaRPr lang="cs-CZ" sz="105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dirty="0">
                          <a:solidFill>
                            <a:schemeClr val="accent1"/>
                          </a:solidFill>
                          <a:effectLst/>
                        </a:rPr>
                        <a:t>6A01.22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chemeClr val="accent1"/>
                          </a:solidFill>
                          <a:effectLst/>
                        </a:rPr>
                        <a:t>Vývojová porucha jazyka s narušením převážně pragmatického jazyka</a:t>
                      </a:r>
                      <a:endParaRPr lang="cs-CZ" sz="100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Socíálně</a:t>
                      </a:r>
                      <a:r>
                        <a:rPr lang="cs-CZ" sz="10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pragmatická komunikační porucha</a:t>
                      </a:r>
                      <a:endParaRPr lang="cs-CZ" sz="105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B050"/>
                          </a:solidFill>
                          <a:effectLst/>
                        </a:rPr>
                        <a:t>72213</a:t>
                      </a:r>
                      <a:endParaRPr lang="cs-CZ" sz="105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275" marR="5527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30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Příprava operativního doporučení k DLD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Operativní doporučení</a:t>
            </a:r>
          </a:p>
          <a:p>
            <a:pPr lvl="1"/>
            <a:r>
              <a:rPr lang="cs-CZ" dirty="0" smtClean="0"/>
              <a:t>Doporučení postupu při diagnostice a léčebném procesu vycházející z EB poznatků</a:t>
            </a:r>
          </a:p>
          <a:p>
            <a:pPr lvl="1"/>
            <a:r>
              <a:rPr lang="cs-CZ" dirty="0" smtClean="0"/>
              <a:t>Minimalizace chyb, zkreslení, střetu zájmů</a:t>
            </a:r>
            <a:endParaRPr lang="cs-CZ" dirty="0"/>
          </a:p>
          <a:p>
            <a:pPr lvl="1"/>
            <a:r>
              <a:rPr lang="cs-CZ" dirty="0" smtClean="0"/>
              <a:t>Oficiální dokument MZ</a:t>
            </a:r>
          </a:p>
          <a:p>
            <a:pPr lvl="1"/>
            <a:r>
              <a:rPr lang="cs-CZ" dirty="0" smtClean="0"/>
              <a:t>Metodická p</a:t>
            </a:r>
            <a:r>
              <a:rPr lang="cs-CZ" dirty="0" smtClean="0"/>
              <a:t>odpora </a:t>
            </a:r>
            <a:r>
              <a:rPr lang="cs-CZ" dirty="0" smtClean="0"/>
              <a:t>NIKEZ</a:t>
            </a:r>
            <a:endParaRPr lang="cs-CZ" dirty="0"/>
          </a:p>
          <a:p>
            <a:r>
              <a:rPr lang="cs-CZ" dirty="0" smtClean="0"/>
              <a:t>x standard vývojové dysfázie (</a:t>
            </a:r>
            <a:r>
              <a:rPr lang="cs-CZ" dirty="0" err="1" smtClean="0"/>
              <a:t>dr.Pospíšilová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MZ</a:t>
            </a:r>
          </a:p>
          <a:p>
            <a:pPr lvl="1"/>
            <a:r>
              <a:rPr lang="cs-CZ" dirty="0" smtClean="0"/>
              <a:t>Jiná forma</a:t>
            </a:r>
          </a:p>
          <a:p>
            <a:pPr lvl="1"/>
            <a:r>
              <a:rPr lang="cs-CZ" dirty="0" smtClean="0"/>
              <a:t>Aktualizace</a:t>
            </a:r>
          </a:p>
          <a:p>
            <a:r>
              <a:rPr lang="cs-CZ" dirty="0" smtClean="0"/>
              <a:t>OD dysfagie (</a:t>
            </a:r>
            <a:r>
              <a:rPr lang="cs-CZ" dirty="0" err="1" smtClean="0"/>
              <a:t>prof.Chrobok</a:t>
            </a:r>
            <a:r>
              <a:rPr lang="cs-CZ" dirty="0" smtClean="0"/>
              <a:t>) =&gt; participace KL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901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604</TotalTime>
  <Words>552</Words>
  <Application>Microsoft Office PowerPoint</Application>
  <PresentationFormat>Předvádění na obrazovce (4:3)</PresentationFormat>
  <Paragraphs>129</Paragraphs>
  <Slides>10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Bohatý</vt:lpstr>
      <vt:lpstr>Činnost odborné komise AKL ČR</vt:lpstr>
      <vt:lpstr>Kontrola překladu mkn-11</vt:lpstr>
      <vt:lpstr>Spolupráce se skl sso</vt:lpstr>
      <vt:lpstr>mkn-10 x MKN-11</vt:lpstr>
      <vt:lpstr>Vyjádření ok k mkn-11</vt:lpstr>
      <vt:lpstr>Změny struktury klasifikace mkn-10 x MKN-11</vt:lpstr>
      <vt:lpstr>Doporučení OK – názvy dg jednotek</vt:lpstr>
      <vt:lpstr>Tabulka – kódování dg jednotek - ukázka</vt:lpstr>
      <vt:lpstr>Příprava operativního doporučení k DLD</vt:lpstr>
      <vt:lpstr>Děkuji za pozornost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Činnost odborné komise AKL ČR</dc:title>
  <dc:creator>Tomas</dc:creator>
  <cp:lastModifiedBy>Tomas</cp:lastModifiedBy>
  <cp:revision>21</cp:revision>
  <dcterms:created xsi:type="dcterms:W3CDTF">2025-10-20T10:23:11Z</dcterms:created>
  <dcterms:modified xsi:type="dcterms:W3CDTF">2025-10-24T09:43:13Z</dcterms:modified>
</cp:coreProperties>
</file>